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2760718a61_1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2760718a61_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2760718a61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32760718a61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2760718a6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2760718a6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2760718a6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2760718a6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2760718a6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2760718a6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2760718a61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2760718a61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2760718a61_2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2760718a61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2760718a61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2760718a61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2760718a61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32760718a61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2760718a6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32760718a6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023575" y="1970025"/>
            <a:ext cx="57534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Students&amp;Companies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7322275" y="3932600"/>
            <a:ext cx="1454700" cy="9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Authors:</a:t>
            </a:r>
            <a:br>
              <a:rPr lang="it"/>
            </a:br>
            <a:r>
              <a:rPr lang="it"/>
              <a:t>Pica Mirko</a:t>
            </a:r>
            <a:br>
              <a:rPr lang="it"/>
            </a:br>
            <a:r>
              <a:rPr lang="it"/>
              <a:t>Pianalto Riccardo</a:t>
            </a:r>
            <a:br>
              <a:rPr lang="it"/>
            </a:br>
            <a:r>
              <a:rPr lang="it"/>
              <a:t>Prendin Christian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6"/>
          <p:cNvSpPr/>
          <p:nvPr/>
        </p:nvSpPr>
        <p:spPr>
          <a:xfrm>
            <a:off x="0" y="1428750"/>
            <a:ext cx="9144000" cy="2082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9" name="Google Shape;309;p26"/>
          <p:cNvSpPr txBox="1"/>
          <p:nvPr>
            <p:ph idx="2"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400"/>
              <a:t>Components</a:t>
            </a:r>
            <a:endParaRPr b="1" sz="2400"/>
          </a:p>
        </p:txBody>
      </p:sp>
      <p:pic>
        <p:nvPicPr>
          <p:cNvPr id="310" name="Google Shape;31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213" y="1470175"/>
            <a:ext cx="7421576" cy="363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7"/>
          <p:cNvSpPr txBox="1"/>
          <p:nvPr>
            <p:ph type="title"/>
          </p:nvPr>
        </p:nvSpPr>
        <p:spPr>
          <a:xfrm>
            <a:off x="361078" y="1924849"/>
            <a:ext cx="3870900" cy="28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3-tier architecture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Model-View-Controller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APIs</a:t>
            </a:r>
            <a:endParaRPr/>
          </a:p>
        </p:txBody>
      </p:sp>
      <p:sp>
        <p:nvSpPr>
          <p:cNvPr id="316" name="Google Shape;316;p27"/>
          <p:cNvSpPr txBox="1"/>
          <p:nvPr>
            <p:ph idx="2" type="title"/>
          </p:nvPr>
        </p:nvSpPr>
        <p:spPr>
          <a:xfrm>
            <a:off x="1111500" y="518975"/>
            <a:ext cx="3388200" cy="13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400"/>
              <a:t>Architectural Styles And Paradigms</a:t>
            </a:r>
            <a:endParaRPr b="1"/>
          </a:p>
        </p:txBody>
      </p:sp>
      <p:pic>
        <p:nvPicPr>
          <p:cNvPr id="317" name="Google Shape;31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257412"/>
            <a:ext cx="4571998" cy="26286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8"/>
          <p:cNvSpPr txBox="1"/>
          <p:nvPr>
            <p:ph type="title"/>
          </p:nvPr>
        </p:nvSpPr>
        <p:spPr>
          <a:xfrm>
            <a:off x="1105875" y="462725"/>
            <a:ext cx="7157400" cy="7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Implementation, Integration And Testing</a:t>
            </a:r>
            <a:endParaRPr b="1"/>
          </a:p>
        </p:txBody>
      </p:sp>
      <p:sp>
        <p:nvSpPr>
          <p:cNvPr id="323" name="Google Shape;323;p28"/>
          <p:cNvSpPr txBox="1"/>
          <p:nvPr/>
        </p:nvSpPr>
        <p:spPr>
          <a:xfrm>
            <a:off x="320325" y="1709550"/>
            <a:ext cx="4033800" cy="27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Combination of two approaches: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Bottom-up strategy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Thread-based strategy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Essential modules first, then new features in parallel to speed up development.</a:t>
            </a:r>
            <a:b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After all modules are integrated, system testing: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Functional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Load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Performance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Usability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Security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4" name="Google Shape;32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7125" y="1504350"/>
            <a:ext cx="3986724" cy="31620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271925" y="1578450"/>
            <a:ext cx="5224200" cy="198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000"/>
              <a:t>RASD</a:t>
            </a:r>
            <a:br>
              <a:rPr lang="it"/>
            </a:br>
            <a:r>
              <a:rPr lang="it"/>
              <a:t>Requirements Analysis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Specification Document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/>
          <p:nvPr>
            <p:ph type="title"/>
          </p:nvPr>
        </p:nvSpPr>
        <p:spPr>
          <a:xfrm>
            <a:off x="1297500" y="393750"/>
            <a:ext cx="6604800" cy="6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Goals</a:t>
            </a:r>
            <a:endParaRPr b="1"/>
          </a:p>
        </p:txBody>
      </p:sp>
      <p:sp>
        <p:nvSpPr>
          <p:cNvPr id="240" name="Google Shape;240;p19"/>
          <p:cNvSpPr txBox="1"/>
          <p:nvPr/>
        </p:nvSpPr>
        <p:spPr>
          <a:xfrm>
            <a:off x="1297500" y="1165496"/>
            <a:ext cx="7329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</a:t>
            </a: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2030400" y="1165526"/>
            <a:ext cx="5877300" cy="5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Allow companies to post their internship opportunities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2" name="Google Shape;242;p19"/>
          <p:cNvSpPr txBox="1"/>
          <p:nvPr/>
        </p:nvSpPr>
        <p:spPr>
          <a:xfrm>
            <a:off x="1297500" y="1851725"/>
            <a:ext cx="7329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</a:t>
            </a: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3" name="Google Shape;243;p19"/>
          <p:cNvSpPr txBox="1"/>
          <p:nvPr>
            <p:ph idx="1" type="body"/>
          </p:nvPr>
        </p:nvSpPr>
        <p:spPr>
          <a:xfrm>
            <a:off x="2030400" y="1851748"/>
            <a:ext cx="5877300" cy="5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Allow students to search for available internship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4" name="Google Shape;244;p19"/>
          <p:cNvSpPr txBox="1"/>
          <p:nvPr/>
        </p:nvSpPr>
        <p:spPr>
          <a:xfrm>
            <a:off x="1297500" y="2537996"/>
            <a:ext cx="7329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5" name="Google Shape;245;p19"/>
          <p:cNvSpPr txBox="1"/>
          <p:nvPr>
            <p:ph idx="1" type="body"/>
          </p:nvPr>
        </p:nvSpPr>
        <p:spPr>
          <a:xfrm>
            <a:off x="2030400" y="2538003"/>
            <a:ext cx="5877300" cy="5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Notify students when an internship that might be of interest to them is posted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6" name="Google Shape;246;p19"/>
          <p:cNvSpPr txBox="1"/>
          <p:nvPr/>
        </p:nvSpPr>
        <p:spPr>
          <a:xfrm>
            <a:off x="1291950" y="3231827"/>
            <a:ext cx="7329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G6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7" name="Google Shape;247;p19"/>
          <p:cNvSpPr txBox="1"/>
          <p:nvPr>
            <p:ph idx="1" type="body"/>
          </p:nvPr>
        </p:nvSpPr>
        <p:spPr>
          <a:xfrm>
            <a:off x="2024850" y="3231851"/>
            <a:ext cx="5877300" cy="5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Collect feedback from student and companies to improve the matchmaking process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8" name="Google Shape;248;p19"/>
          <p:cNvSpPr txBox="1"/>
          <p:nvPr/>
        </p:nvSpPr>
        <p:spPr>
          <a:xfrm>
            <a:off x="1291950" y="3917627"/>
            <a:ext cx="7329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G7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9" name="Google Shape;249;p19"/>
          <p:cNvSpPr txBox="1"/>
          <p:nvPr>
            <p:ph idx="1" type="body"/>
          </p:nvPr>
        </p:nvSpPr>
        <p:spPr>
          <a:xfrm>
            <a:off x="2024850" y="3917651"/>
            <a:ext cx="5877300" cy="5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Provide suggestion for companies to improve internship descriptions and for students to improve their resume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Boundaries</a:t>
            </a:r>
            <a:endParaRPr b="1"/>
          </a:p>
        </p:txBody>
      </p:sp>
      <p:sp>
        <p:nvSpPr>
          <p:cNvPr id="255" name="Google Shape;255;p20"/>
          <p:cNvSpPr/>
          <p:nvPr/>
        </p:nvSpPr>
        <p:spPr>
          <a:xfrm>
            <a:off x="1404125" y="1149575"/>
            <a:ext cx="7209300" cy="40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Lato"/>
                <a:ea typeface="Lato"/>
                <a:cs typeface="Lato"/>
                <a:sym typeface="Lato"/>
              </a:rPr>
              <a:t>World phenomena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20"/>
          <p:cNvSpPr txBox="1"/>
          <p:nvPr/>
        </p:nvSpPr>
        <p:spPr>
          <a:xfrm>
            <a:off x="1404125" y="16576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WP6 </a:t>
            </a: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Company wants to accept a student for an internship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WP11 The University wants to handle complaints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WP13 The Student wants to respond to questionnaires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7" name="Google Shape;257;p20"/>
          <p:cNvSpPr/>
          <p:nvPr/>
        </p:nvSpPr>
        <p:spPr>
          <a:xfrm>
            <a:off x="1404125" y="3001700"/>
            <a:ext cx="7209300" cy="402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Lato"/>
                <a:ea typeface="Lato"/>
                <a:cs typeface="Lato"/>
                <a:sym typeface="Lato"/>
              </a:rPr>
              <a:t>Shared</a:t>
            </a:r>
            <a:r>
              <a:rPr lang="it">
                <a:latin typeface="Lato"/>
                <a:ea typeface="Lato"/>
                <a:cs typeface="Lato"/>
                <a:sym typeface="Lato"/>
              </a:rPr>
              <a:t> phenomena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8" name="Google Shape;258;p20"/>
          <p:cNvSpPr txBox="1"/>
          <p:nvPr/>
        </p:nvSpPr>
        <p:spPr>
          <a:xfrm>
            <a:off x="1404125" y="3509775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</a:t>
            </a: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P7 The Company sets the topics for the internship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SP21 The Company contacts a student for an internship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it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SP44 S&amp;C collect feedback and suggestions from Students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1"/>
          <p:cNvSpPr txBox="1"/>
          <p:nvPr>
            <p:ph type="title"/>
          </p:nvPr>
        </p:nvSpPr>
        <p:spPr>
          <a:xfrm>
            <a:off x="1297500" y="393750"/>
            <a:ext cx="6604800" cy="6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Domain assumption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264" name="Google Shape;264;p21"/>
          <p:cNvSpPr txBox="1"/>
          <p:nvPr/>
        </p:nvSpPr>
        <p:spPr>
          <a:xfrm>
            <a:off x="1297575" y="1468721"/>
            <a:ext cx="7329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5" name="Google Shape;265;p21"/>
          <p:cNvSpPr txBox="1"/>
          <p:nvPr>
            <p:ph idx="1" type="body"/>
          </p:nvPr>
        </p:nvSpPr>
        <p:spPr>
          <a:xfrm>
            <a:off x="2024925" y="1537726"/>
            <a:ext cx="5877300" cy="5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The ST personal information must be correct.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6" name="Google Shape;266;p21"/>
          <p:cNvSpPr txBox="1"/>
          <p:nvPr/>
        </p:nvSpPr>
        <p:spPr>
          <a:xfrm>
            <a:off x="1297500" y="2446021"/>
            <a:ext cx="7329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D6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7" name="Google Shape;267;p21"/>
          <p:cNvSpPr txBox="1"/>
          <p:nvPr>
            <p:ph idx="1" type="body"/>
          </p:nvPr>
        </p:nvSpPr>
        <p:spPr>
          <a:xfrm>
            <a:off x="2030400" y="2538003"/>
            <a:ext cx="5877300" cy="5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The ST need to be currently enrolled in a UV.</a:t>
            </a:r>
            <a:endParaRPr/>
          </a:p>
        </p:txBody>
      </p:sp>
      <p:sp>
        <p:nvSpPr>
          <p:cNvPr id="268" name="Google Shape;268;p21"/>
          <p:cNvSpPr txBox="1"/>
          <p:nvPr/>
        </p:nvSpPr>
        <p:spPr>
          <a:xfrm>
            <a:off x="1294800" y="3423327"/>
            <a:ext cx="7329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7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9" name="Google Shape;269;p21"/>
          <p:cNvSpPr txBox="1"/>
          <p:nvPr>
            <p:ph idx="1" type="body"/>
          </p:nvPr>
        </p:nvSpPr>
        <p:spPr>
          <a:xfrm>
            <a:off x="2027700" y="3500001"/>
            <a:ext cx="5877300" cy="5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The UV and CP must have an active partnership with S&amp;C.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2"/>
          <p:cNvSpPr txBox="1"/>
          <p:nvPr>
            <p:ph type="title"/>
          </p:nvPr>
        </p:nvSpPr>
        <p:spPr>
          <a:xfrm>
            <a:off x="1297500" y="393750"/>
            <a:ext cx="6604800" cy="6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Requirements</a:t>
            </a:r>
            <a:endParaRPr b="1"/>
          </a:p>
        </p:txBody>
      </p:sp>
      <p:sp>
        <p:nvSpPr>
          <p:cNvPr id="275" name="Google Shape;275;p22"/>
          <p:cNvSpPr txBox="1"/>
          <p:nvPr/>
        </p:nvSpPr>
        <p:spPr>
          <a:xfrm>
            <a:off x="1265775" y="1159871"/>
            <a:ext cx="7329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R5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76" name="Google Shape;276;p22"/>
          <p:cNvSpPr txBox="1"/>
          <p:nvPr>
            <p:ph idx="1" type="body"/>
          </p:nvPr>
        </p:nvSpPr>
        <p:spPr>
          <a:xfrm>
            <a:off x="2030400" y="1165526"/>
            <a:ext cx="5877300" cy="5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The system shall allow CPs to post new internship opportunities, including position details, required skills, duration, and compensation.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7" name="Google Shape;277;p22"/>
          <p:cNvSpPr txBox="1"/>
          <p:nvPr/>
        </p:nvSpPr>
        <p:spPr>
          <a:xfrm>
            <a:off x="1265775" y="1846100"/>
            <a:ext cx="7329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R6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78" name="Google Shape;278;p22"/>
          <p:cNvSpPr txBox="1"/>
          <p:nvPr>
            <p:ph idx="1" type="body"/>
          </p:nvPr>
        </p:nvSpPr>
        <p:spPr>
          <a:xfrm>
            <a:off x="2030400" y="1851748"/>
            <a:ext cx="5877300" cy="5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The system shall allow STs to apply for internships by submitting a CV and optional cover letter.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9" name="Google Shape;279;p22"/>
          <p:cNvSpPr txBox="1"/>
          <p:nvPr/>
        </p:nvSpPr>
        <p:spPr>
          <a:xfrm>
            <a:off x="1265775" y="2532371"/>
            <a:ext cx="7329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R11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0" name="Google Shape;280;p22"/>
          <p:cNvSpPr txBox="1"/>
          <p:nvPr>
            <p:ph idx="1" type="body"/>
          </p:nvPr>
        </p:nvSpPr>
        <p:spPr>
          <a:xfrm>
            <a:off x="2030400" y="2622328"/>
            <a:ext cx="5877300" cy="5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The system shall allow UVs to manage their students and monitor their activity.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1" name="Google Shape;281;p22"/>
          <p:cNvSpPr txBox="1"/>
          <p:nvPr/>
        </p:nvSpPr>
        <p:spPr>
          <a:xfrm>
            <a:off x="1260225" y="3226202"/>
            <a:ext cx="7329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R17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2" name="Google Shape;282;p22"/>
          <p:cNvSpPr txBox="1"/>
          <p:nvPr>
            <p:ph idx="1" type="body"/>
          </p:nvPr>
        </p:nvSpPr>
        <p:spPr>
          <a:xfrm>
            <a:off x="2024850" y="3231851"/>
            <a:ext cx="5877300" cy="5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The system shall recommend internships to STs based on their skills, preferences, and past applications.</a:t>
            </a:r>
            <a:endParaRPr/>
          </a:p>
        </p:txBody>
      </p:sp>
      <p:sp>
        <p:nvSpPr>
          <p:cNvPr id="283" name="Google Shape;283;p22"/>
          <p:cNvSpPr txBox="1"/>
          <p:nvPr/>
        </p:nvSpPr>
        <p:spPr>
          <a:xfrm>
            <a:off x="1231275" y="3920025"/>
            <a:ext cx="7908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R20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4" name="Google Shape;284;p22"/>
          <p:cNvSpPr txBox="1"/>
          <p:nvPr>
            <p:ph idx="1" type="body"/>
          </p:nvPr>
        </p:nvSpPr>
        <p:spPr>
          <a:xfrm>
            <a:off x="2024850" y="3917651"/>
            <a:ext cx="5877300" cy="5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The system shall maintain a database of all internships, applications, and evaluations.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Company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Student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University</a:t>
            </a:r>
            <a:endParaRPr/>
          </a:p>
        </p:txBody>
      </p:sp>
      <p:sp>
        <p:nvSpPr>
          <p:cNvPr id="290" name="Google Shape;290;p23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400"/>
              <a:t>Use case diagram</a:t>
            </a:r>
            <a:endParaRPr b="1" sz="2400"/>
          </a:p>
        </p:txBody>
      </p:sp>
      <p:pic>
        <p:nvPicPr>
          <p:cNvPr id="291" name="Google Shape;29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0025" y="0"/>
            <a:ext cx="36291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4"/>
          <p:cNvSpPr/>
          <p:nvPr/>
        </p:nvSpPr>
        <p:spPr>
          <a:xfrm>
            <a:off x="0" y="1428750"/>
            <a:ext cx="9144000" cy="2082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7" name="Google Shape;297;p24"/>
          <p:cNvSpPr txBox="1"/>
          <p:nvPr>
            <p:ph idx="2"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400"/>
              <a:t>Alloy</a:t>
            </a:r>
            <a:endParaRPr b="1" sz="2400"/>
          </a:p>
        </p:txBody>
      </p:sp>
      <p:pic>
        <p:nvPicPr>
          <p:cNvPr id="298" name="Google Shape;29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6862" y="1428750"/>
            <a:ext cx="5510287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5"/>
          <p:cNvSpPr txBox="1"/>
          <p:nvPr>
            <p:ph type="title"/>
          </p:nvPr>
        </p:nvSpPr>
        <p:spPr>
          <a:xfrm>
            <a:off x="271925" y="1578450"/>
            <a:ext cx="5224200" cy="198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3000"/>
              <a:t>DD</a:t>
            </a:r>
            <a:br>
              <a:rPr lang="it"/>
            </a:br>
            <a:r>
              <a:rPr lang="it"/>
              <a:t>Design Document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